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372" autoAdjust="0"/>
    <p:restoredTop sz="94660"/>
  </p:normalViewPr>
  <p:slideViewPr>
    <p:cSldViewPr snapToGrid="0">
      <p:cViewPr>
        <p:scale>
          <a:sx n="100" d="100"/>
          <a:sy n="100" d="100"/>
        </p:scale>
        <p:origin x="6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2023/11/22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52574" y="710535"/>
            <a:ext cx="2749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u="sng" dirty="0">
                <a:latin typeface="+mn-ea"/>
              </a:rPr>
              <a:t>導入設備の運用説明書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1AD2D78-0F0B-1580-C19B-71F279E2B1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899823"/>
              </p:ext>
            </p:extLst>
          </p:nvPr>
        </p:nvGraphicFramePr>
        <p:xfrm>
          <a:off x="3478306" y="564776"/>
          <a:ext cx="5465669" cy="57099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6118">
                  <a:extLst>
                    <a:ext uri="{9D8B030D-6E8A-4147-A177-3AD203B41FA5}">
                      <a16:colId xmlns:a16="http://schemas.microsoft.com/office/drawing/2014/main" val="553612515"/>
                    </a:ext>
                  </a:extLst>
                </a:gridCol>
                <a:gridCol w="4479551">
                  <a:extLst>
                    <a:ext uri="{9D8B030D-6E8A-4147-A177-3AD203B41FA5}">
                      <a16:colId xmlns:a16="http://schemas.microsoft.com/office/drawing/2014/main" val="4002155038"/>
                    </a:ext>
                  </a:extLst>
                </a:gridCol>
              </a:tblGrid>
              <a:tr h="296919">
                <a:tc>
                  <a:txBody>
                    <a:bodyPr/>
                    <a:lstStyle/>
                    <a:p>
                      <a:r>
                        <a:rPr kumimoji="1" lang="ja-JP" altLang="en-US" sz="1000" b="0" dirty="0">
                          <a:solidFill>
                            <a:schemeClr val="tx1"/>
                          </a:solidFill>
                        </a:rPr>
                        <a:t>施設の住所：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3477774"/>
                  </a:ext>
                </a:extLst>
              </a:tr>
              <a:tr h="274079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施設名：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6933726"/>
                  </a:ext>
                </a:extLst>
              </a:tr>
            </a:tbl>
          </a:graphicData>
        </a:graphic>
      </p:graphicFrame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4D3C050E-07B5-21F0-F76A-1560241BC8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440024"/>
              </p:ext>
            </p:extLst>
          </p:nvPr>
        </p:nvGraphicFramePr>
        <p:xfrm>
          <a:off x="209550" y="1172199"/>
          <a:ext cx="8734425" cy="5333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52195">
                  <a:extLst>
                    <a:ext uri="{9D8B030D-6E8A-4147-A177-3AD203B41FA5}">
                      <a16:colId xmlns:a16="http://schemas.microsoft.com/office/drawing/2014/main" val="2601000673"/>
                    </a:ext>
                  </a:extLst>
                </a:gridCol>
                <a:gridCol w="488098">
                  <a:extLst>
                    <a:ext uri="{9D8B030D-6E8A-4147-A177-3AD203B41FA5}">
                      <a16:colId xmlns:a16="http://schemas.microsoft.com/office/drawing/2014/main" val="1345158148"/>
                    </a:ext>
                  </a:extLst>
                </a:gridCol>
                <a:gridCol w="3894132">
                  <a:extLst>
                    <a:ext uri="{9D8B030D-6E8A-4147-A177-3AD203B41FA5}">
                      <a16:colId xmlns:a16="http://schemas.microsoft.com/office/drawing/2014/main" val="3334551750"/>
                    </a:ext>
                  </a:extLst>
                </a:gridCol>
              </a:tblGrid>
              <a:tr h="32193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導入システム図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b="1" dirty="0"/>
                        <a:t>システムの説明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9910291"/>
                  </a:ext>
                </a:extLst>
              </a:tr>
              <a:tr h="1827950">
                <a:tc rowSpan="2" gridSpan="2"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平常時の動作説明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699828"/>
                  </a:ext>
                </a:extLst>
              </a:tr>
              <a:tr h="1749749">
                <a:tc gridSpan="2"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災害時の動作説明</a:t>
                      </a:r>
                      <a:r>
                        <a:rPr kumimoji="1" lang="en-US" altLang="ja-JP" sz="1100" dirty="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965933"/>
                  </a:ext>
                </a:extLst>
              </a:tr>
              <a:tr h="14338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/>
                        <a:t>【</a:t>
                      </a:r>
                      <a:r>
                        <a:rPr kumimoji="1" lang="ja-JP" altLang="en-US" sz="1100" dirty="0"/>
                        <a:t>システム構成</a:t>
                      </a:r>
                      <a:r>
                        <a:rPr kumimoji="1" lang="en-US" altLang="ja-JP" sz="1100" dirty="0"/>
                        <a:t>】</a:t>
                      </a:r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/>
                        <a:t>【</a:t>
                      </a:r>
                      <a:r>
                        <a:rPr kumimoji="1" lang="ja-JP" altLang="en-US" sz="1100"/>
                        <a:t>特定負荷設備</a:t>
                      </a:r>
                      <a:r>
                        <a:rPr kumimoji="1" lang="en-US" altLang="ja-JP" sz="1100"/>
                        <a:t>】</a:t>
                      </a:r>
                    </a:p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4236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 14">
            <a:extLst>
              <a:ext uri="{FF2B5EF4-FFF2-40B4-BE49-F238E27FC236}">
                <a16:creationId xmlns:a16="http://schemas.microsoft.com/office/drawing/2014/main" id="{28130F08-B0FE-95C7-A5A7-1DC7A6A719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1609"/>
              </p:ext>
            </p:extLst>
          </p:nvPr>
        </p:nvGraphicFramePr>
        <p:xfrm>
          <a:off x="172319" y="797856"/>
          <a:ext cx="8794868" cy="5597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7434">
                  <a:extLst>
                    <a:ext uri="{9D8B030D-6E8A-4147-A177-3AD203B41FA5}">
                      <a16:colId xmlns:a16="http://schemas.microsoft.com/office/drawing/2014/main" val="1003065110"/>
                    </a:ext>
                  </a:extLst>
                </a:gridCol>
                <a:gridCol w="4397434">
                  <a:extLst>
                    <a:ext uri="{9D8B030D-6E8A-4147-A177-3AD203B41FA5}">
                      <a16:colId xmlns:a16="http://schemas.microsoft.com/office/drawing/2014/main" val="736873449"/>
                    </a:ext>
                  </a:extLst>
                </a:gridCol>
              </a:tblGrid>
              <a:tr h="3165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災害時（昼間）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169748"/>
                  </a:ext>
                </a:extLst>
              </a:tr>
              <a:tr h="2489780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665946"/>
                  </a:ext>
                </a:extLst>
              </a:tr>
              <a:tr h="2920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平常時（夜間）</a:t>
                      </a:r>
                      <a:endParaRPr kumimoji="1" lang="ja-JP" altLang="en-US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b="1" dirty="0">
                          <a:solidFill>
                            <a:schemeClr val="tx1"/>
                          </a:solidFill>
                          <a:latin typeface="+mn-ea"/>
                        </a:rPr>
                        <a:t>災害時（夜間）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5629026"/>
                  </a:ext>
                </a:extLst>
              </a:tr>
              <a:tr h="2498815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9961979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88450" y="520857"/>
            <a:ext cx="20313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u="sng" dirty="0">
                <a:latin typeface="+mn-ea"/>
              </a:rPr>
              <a:t>導入設備の運用方法説明図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977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※</a:t>
            </a:r>
            <a:r>
              <a:rPr kumimoji="1" lang="ja-JP" altLang="en-US" sz="1200" dirty="0"/>
              <a:t>必要に応じて、記入する欄の構成や数を変更すること（補助対象要素は全て記載・明示すること）</a:t>
            </a:r>
            <a:r>
              <a:rPr kumimoji="1" lang="ja-JP" altLang="en-US" sz="1400" dirty="0"/>
              <a:t>　　　　　　　　 </a:t>
            </a:r>
            <a:r>
              <a:rPr kumimoji="1" lang="en-US" altLang="ja-JP" sz="1400" dirty="0"/>
              <a:t>2/2 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350582" y="1378404"/>
            <a:ext cx="8657647" cy="5380512"/>
            <a:chOff x="146800" y="588052"/>
            <a:chExt cx="8813044" cy="6195773"/>
          </a:xfrm>
        </p:grpSpPr>
        <p:sp>
          <p:nvSpPr>
            <p:cNvPr id="18" name="正方形/長方形 17"/>
            <p:cNvSpPr/>
            <p:nvPr/>
          </p:nvSpPr>
          <p:spPr>
            <a:xfrm>
              <a:off x="146800" y="588052"/>
              <a:ext cx="8794868" cy="6190256"/>
            </a:xfrm>
            <a:prstGeom prst="rect">
              <a:avLst/>
            </a:prstGeom>
            <a:solidFill>
              <a:schemeClr val="bg1"/>
            </a:solidFill>
            <a:ln w="1905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230089" y="590352"/>
              <a:ext cx="3722716" cy="439775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26" name="直線コネクタ 25"/>
            <p:cNvCxnSpPr>
              <a:cxnSpLocks/>
            </p:cNvCxnSpPr>
            <p:nvPr/>
          </p:nvCxnSpPr>
          <p:spPr>
            <a:xfrm flipH="1">
              <a:off x="5219009" y="590203"/>
              <a:ext cx="1384" cy="401278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219008" y="906418"/>
              <a:ext cx="3733796" cy="203333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太陽光発電電力は、パワーコンディショナの系統出力から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分電盤を経由して特定負荷設備及び車載型蓄電池へ供給さ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れる。　　　　　　　　　　　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発電電力が特定負荷設備の消費電力より大きい且つ蓄電池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が満充電でない場合は、この余剰電力は蓄電池に充電され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発電電力が特定負荷設備の消費電力より小さい場合は、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蓄電池から特定負荷設備へ電力を供給する。（蓄電池容量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が設定値を割り込むと供給停止し、商用電源から供給）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パワーコンディショナの自立運転出力は、平常時には停止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226048" y="2935368"/>
              <a:ext cx="3733796" cy="203497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災害時に電力系統が停止すると、パワーコンディショナの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系統出力も自動で停止するため、手動又は自動で自立運転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系を復帰させる。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停電時に太陽光発電がある場合は、パワーコンディショナ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の自立運転出力から特定負荷設備に電力供給を行う。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発電量が特定負荷設備の電力消費量を上回る場合は、余剰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電力を蓄電池に充電する。下回る場合は、蓄電池から特定</a:t>
              </a:r>
              <a:b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</a:b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負荷設備電力を供給する。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車載型蓄電池より特定負荷へ電力を供給する。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・太陽電池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240W×50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枚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12kW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・パワーコンディショナ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（自立運転出力付き）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		13kW×1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・リチウムイオン蓄電池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12kWh×2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24kWh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	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547061" y="4978322"/>
              <a:ext cx="4405744" cy="180550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　</a:t>
              </a:r>
              <a:endParaRPr kumimoji="1" lang="en-US" altLang="ja-JP" sz="1200" dirty="0">
                <a:solidFill>
                  <a:schemeClr val="tx1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事務室照明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300W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廊下照明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200W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・系統②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台所コンセント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1500W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・系統③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食堂・居間コンセント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1200W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657868" y="1957459"/>
            <a:ext cx="3914132" cy="294308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83647" y="935975"/>
            <a:ext cx="3826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導入設備の運用説明書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（</a:t>
            </a:r>
            <a:r>
              <a:rPr kumimoji="1" lang="en-US" altLang="ja-JP" sz="1400" b="1" u="sng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670477" y="1048411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678789" y="757381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B1CF8347-B427-430D-983A-DEF5981737C9}"/>
              </a:ext>
            </a:extLst>
          </p:cNvPr>
          <p:cNvSpPr txBox="1"/>
          <p:nvPr/>
        </p:nvSpPr>
        <p:spPr>
          <a:xfrm>
            <a:off x="448502" y="6203933"/>
            <a:ext cx="17607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</a:rPr>
              <a:t>・車載型蓄電池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9E919144-7C2B-4602-A3B5-7F599A6D3BB2}"/>
              </a:ext>
            </a:extLst>
          </p:cNvPr>
          <p:cNvGrpSpPr/>
          <p:nvPr/>
        </p:nvGrpSpPr>
        <p:grpSpPr>
          <a:xfrm>
            <a:off x="3423332" y="3331443"/>
            <a:ext cx="1854316" cy="439512"/>
            <a:chOff x="3423332" y="3331443"/>
            <a:chExt cx="1854316" cy="439512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F0028E5-FE53-4721-BB68-E7B307291EFE}"/>
                </a:ext>
              </a:extLst>
            </p:cNvPr>
            <p:cNvSpPr txBox="1"/>
            <p:nvPr/>
          </p:nvSpPr>
          <p:spPr>
            <a:xfrm>
              <a:off x="4058027" y="3331443"/>
              <a:ext cx="520071" cy="1692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solidFill>
                    <a:schemeClr val="tx1"/>
                  </a:solidFill>
                </a:rPr>
                <a:t>充放電設備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068BF84-6DA5-4DF9-B1F0-A564E0991DC8}"/>
                </a:ext>
              </a:extLst>
            </p:cNvPr>
            <p:cNvSpPr txBox="1"/>
            <p:nvPr/>
          </p:nvSpPr>
          <p:spPr>
            <a:xfrm>
              <a:off x="4636665" y="3333440"/>
              <a:ext cx="640983" cy="1692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kumimoji="1" lang="ja-JP" altLang="en-US" sz="500" dirty="0">
                  <a:solidFill>
                    <a:schemeClr val="tx1"/>
                  </a:solidFill>
                </a:rPr>
                <a:t>車載型蓄電池</a:t>
              </a:r>
            </a:p>
          </p:txBody>
        </p:sp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202D68B7-F705-4412-A8B9-146BAFC34199}"/>
                </a:ext>
              </a:extLst>
            </p:cNvPr>
            <p:cNvCxnSpPr>
              <a:stCxn id="5" idx="3"/>
              <a:endCxn id="6" idx="1"/>
            </p:cNvCxnSpPr>
            <p:nvPr/>
          </p:nvCxnSpPr>
          <p:spPr>
            <a:xfrm>
              <a:off x="4578098" y="3416082"/>
              <a:ext cx="58567" cy="1997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3FF6CABF-5EB9-40FD-82F1-86C4BE6B3C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23332" y="3411175"/>
              <a:ext cx="0" cy="35978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6915C655-60CF-4F84-87DD-4ED75AA4A445}"/>
                </a:ext>
              </a:extLst>
            </p:cNvPr>
            <p:cNvCxnSpPr/>
            <p:nvPr/>
          </p:nvCxnSpPr>
          <p:spPr>
            <a:xfrm>
              <a:off x="3423332" y="3411174"/>
              <a:ext cx="63469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1637959" y="20473"/>
            <a:ext cx="612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4293" y="3882952"/>
            <a:ext cx="2874565" cy="25090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1889" y="3839612"/>
            <a:ext cx="3121632" cy="2621552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026" y="866407"/>
            <a:ext cx="3073698" cy="260537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408" y="840422"/>
            <a:ext cx="3127318" cy="263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544</Words>
  <Application>Microsoft Office PowerPoint</Application>
  <PresentationFormat>画面に合わせる (4:3)</PresentationFormat>
  <Paragraphs>59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2019-10-07T06:26:31Z</dcterms:created>
  <dcterms:modified xsi:type="dcterms:W3CDTF">2023-11-24T00:21:53Z</dcterms:modified>
</cp:coreProperties>
</file>